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oppins" panose="00000500000000000000" pitchFamily="2" charset="0"/>
      <p:regular r:id="rId19"/>
      <p:bold r:id="rId20"/>
      <p:italic r:id="rId21"/>
      <p:boldItalic r:id="rId22"/>
    </p:embeddedFont>
    <p:embeddedFont>
      <p:font typeface="Poppins SemiBold" panose="00000700000000000000" pitchFamily="2" charset="0"/>
      <p:bold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gj9MWwOSQZExH0r28tYx2c4Bcl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805E"/>
    <a:srgbClr val="F2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23831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3281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25312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27110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03807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9600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70562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60753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61495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0735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33149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93643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65469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>
            <a:spLocks noGrp="1"/>
          </p:cNvSpPr>
          <p:nvPr>
            <p:ph type="pic" idx="2"/>
          </p:nvPr>
        </p:nvSpPr>
        <p:spPr>
          <a:xfrm>
            <a:off x="5182925" y="1039525"/>
            <a:ext cx="2364600" cy="2364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" name="Google Shape;17;p16"/>
          <p:cNvSpPr txBox="1">
            <a:spLocks noGrp="1"/>
          </p:cNvSpPr>
          <p:nvPr>
            <p:ph type="ctrTitle"/>
          </p:nvPr>
        </p:nvSpPr>
        <p:spPr>
          <a:xfrm>
            <a:off x="713225" y="1269435"/>
            <a:ext cx="4469700" cy="21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  <a:defRPr sz="4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ubTitle" idx="1"/>
          </p:nvPr>
        </p:nvSpPr>
        <p:spPr>
          <a:xfrm>
            <a:off x="830600" y="3530565"/>
            <a:ext cx="3828000" cy="3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ndiacsrsummit.in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14"/>
          <a:stretch/>
        </p:blipFill>
        <p:spPr>
          <a:xfrm rot="5400000">
            <a:off x="2805354" y="-2804870"/>
            <a:ext cx="3533772" cy="914351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758" y="3764959"/>
            <a:ext cx="1824961" cy="9153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317" y="3985594"/>
            <a:ext cx="1412670" cy="4740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234" y="3950633"/>
            <a:ext cx="983626" cy="543975"/>
          </a:xfrm>
          <a:prstGeom prst="rect">
            <a:avLst/>
          </a:prstGeom>
        </p:spPr>
      </p:pic>
      <p:sp>
        <p:nvSpPr>
          <p:cNvPr id="35" name="Google Shape;95;p1"/>
          <p:cNvSpPr txBox="1"/>
          <p:nvPr/>
        </p:nvSpPr>
        <p:spPr>
          <a:xfrm>
            <a:off x="7425540" y="4722258"/>
            <a:ext cx="1278225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SzPts val="1400"/>
            </a:pPr>
            <a:r>
              <a:rPr lang="en-IN" sz="900" u="sng" dirty="0">
                <a:solidFill>
                  <a:srgbClr val="0070C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www.csrbox.org</a:t>
            </a:r>
            <a:endParaRPr sz="9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4550" y="893277"/>
            <a:ext cx="4914900" cy="1747224"/>
          </a:xfrm>
          <a:prstGeom prst="rect">
            <a:avLst/>
          </a:prstGeom>
        </p:spPr>
      </p:pic>
      <p:sp>
        <p:nvSpPr>
          <p:cNvPr id="40" name="Google Shape;95;p1"/>
          <p:cNvSpPr txBox="1"/>
          <p:nvPr/>
        </p:nvSpPr>
        <p:spPr>
          <a:xfrm>
            <a:off x="3406680" y="4722258"/>
            <a:ext cx="2230440" cy="20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SzPts val="1400"/>
            </a:pPr>
            <a:r>
              <a:rPr lang="en-IN" sz="900" u="sng" dirty="0">
                <a:solidFill>
                  <a:schemeClr val="hlink"/>
                </a:solidFill>
                <a:latin typeface="Poppins" panose="00000500000000000000" pitchFamily="2" charset="0"/>
                <a:cs typeface="Poppins" panose="00000500000000000000" pitchFamily="2" charset="0"/>
                <a:hlinkClick r:id="rId8"/>
              </a:rPr>
              <a:t>https://indiacsrsummit.in/</a:t>
            </a:r>
            <a:endParaRPr lang="en-IN" sz="9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11471" y="890381"/>
            <a:ext cx="6512152" cy="389890"/>
          </a:xfrm>
          <a:prstGeom prst="rect">
            <a:avLst/>
          </a:prstGeom>
          <a:solidFill>
            <a:srgbClr val="F2F6F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11471" y="1406848"/>
            <a:ext cx="6512152" cy="389890"/>
          </a:xfrm>
          <a:prstGeom prst="rect">
            <a:avLst/>
          </a:prstGeom>
          <a:solidFill>
            <a:srgbClr val="F2F6F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11471" y="1923315"/>
            <a:ext cx="6512152" cy="389890"/>
          </a:xfrm>
          <a:prstGeom prst="rect">
            <a:avLst/>
          </a:prstGeom>
          <a:solidFill>
            <a:srgbClr val="F2F6F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Google Shape;106;p2"/>
          <p:cNvSpPr txBox="1"/>
          <p:nvPr/>
        </p:nvSpPr>
        <p:spPr>
          <a:xfrm>
            <a:off x="730846" y="744325"/>
            <a:ext cx="5370427" cy="162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225000"/>
              </a:lnSpc>
            </a:pPr>
            <a:r>
              <a:rPr lang="en-US" sz="1500" b="1" dirty="0" smtClean="0">
                <a:solidFill>
                  <a:srgbClr val="36805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I1</a:t>
            </a:r>
            <a:r>
              <a:rPr lang="en-US" sz="1500" b="1" dirty="0">
                <a:solidFill>
                  <a:srgbClr val="36805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Challenges Faced</a:t>
            </a:r>
          </a:p>
          <a:p>
            <a:pPr>
              <a:lnSpc>
                <a:spcPct val="225000"/>
              </a:lnSpc>
            </a:pPr>
            <a:r>
              <a:rPr lang="en-US" sz="1500" b="1" dirty="0">
                <a:solidFill>
                  <a:srgbClr val="36805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I2. </a:t>
            </a: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Solutions Implemented</a:t>
            </a:r>
          </a:p>
          <a:p>
            <a:pPr>
              <a:lnSpc>
                <a:spcPct val="225000"/>
              </a:lnSpc>
            </a:pPr>
            <a:r>
              <a:rPr lang="en-US" sz="1500" b="1" dirty="0">
                <a:solidFill>
                  <a:srgbClr val="36805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I3. </a:t>
            </a: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Lessons Learned</a:t>
            </a:r>
            <a:endParaRPr sz="15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3091" y="222228"/>
            <a:ext cx="4547509" cy="363468"/>
            <a:chOff x="253091" y="222228"/>
            <a:chExt cx="4547509" cy="363468"/>
          </a:xfrm>
        </p:grpSpPr>
        <p:sp>
          <p:nvSpPr>
            <p:cNvPr id="14" name="Google Shape;111;p2"/>
            <p:cNvSpPr txBox="1"/>
            <p:nvPr/>
          </p:nvSpPr>
          <p:spPr>
            <a:xfrm>
              <a:off x="253091" y="222228"/>
              <a:ext cx="4547509" cy="315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SzPts val="1800"/>
              </a:pPr>
              <a:r>
                <a:rPr lang="en-US" sz="1600" b="1" dirty="0">
                  <a:solidFill>
                    <a:srgbClr val="006A78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Section I: Learnings and Challenges</a:t>
              </a:r>
              <a:endParaRPr sz="1600" dirty="0">
                <a:solidFill>
                  <a:srgbClr val="006A78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31674" y="551407"/>
              <a:ext cx="279797" cy="34289"/>
            </a:xfrm>
            <a:prstGeom prst="roundRect">
              <a:avLst>
                <a:gd name="adj" fmla="val 50000"/>
              </a:avLst>
            </a:prstGeom>
            <a:solidFill>
              <a:srgbClr val="A5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88"/>
            </a:p>
          </p:txBody>
        </p:sp>
      </p:grpSp>
      <p:sp>
        <p:nvSpPr>
          <p:cNvPr id="16" name="Google Shape;92;p1"/>
          <p:cNvSpPr/>
          <p:nvPr/>
        </p:nvSpPr>
        <p:spPr>
          <a:xfrm>
            <a:off x="481" y="4995951"/>
            <a:ext cx="9143518" cy="147548"/>
          </a:xfrm>
          <a:prstGeom prst="rect">
            <a:avLst/>
          </a:prstGeom>
          <a:gradFill flip="none" rotWithShape="1">
            <a:gsLst>
              <a:gs pos="0">
                <a:srgbClr val="13364D"/>
              </a:gs>
              <a:gs pos="100000">
                <a:srgbClr val="006A78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007" y="222228"/>
            <a:ext cx="872835" cy="292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11471" y="890381"/>
            <a:ext cx="6512152" cy="389890"/>
          </a:xfrm>
          <a:prstGeom prst="rect">
            <a:avLst/>
          </a:prstGeom>
          <a:solidFill>
            <a:srgbClr val="F2F6F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11471" y="1406848"/>
            <a:ext cx="6512152" cy="389890"/>
          </a:xfrm>
          <a:prstGeom prst="rect">
            <a:avLst/>
          </a:prstGeom>
          <a:solidFill>
            <a:srgbClr val="F2F6F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11471" y="1923315"/>
            <a:ext cx="6512152" cy="389890"/>
          </a:xfrm>
          <a:prstGeom prst="rect">
            <a:avLst/>
          </a:prstGeom>
          <a:solidFill>
            <a:srgbClr val="F2F6F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Google Shape;106;p2"/>
          <p:cNvSpPr txBox="1"/>
          <p:nvPr/>
        </p:nvSpPr>
        <p:spPr>
          <a:xfrm>
            <a:off x="730846" y="744325"/>
            <a:ext cx="7778154" cy="162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225000"/>
              </a:lnSpc>
            </a:pPr>
            <a:r>
              <a:rPr lang="en-US" sz="1500" b="1" dirty="0" smtClean="0">
                <a:solidFill>
                  <a:srgbClr val="36805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J1</a:t>
            </a:r>
            <a:r>
              <a:rPr lang="en-US" sz="1500" b="1" dirty="0">
                <a:solidFill>
                  <a:srgbClr val="36805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Major Achievements (Highlight significant accomplishments</a:t>
            </a:r>
            <a:r>
              <a:rPr lang="en-US" sz="1500" dirty="0" smtClean="0"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</a:p>
          <a:p>
            <a:pPr>
              <a:lnSpc>
                <a:spcPct val="225000"/>
              </a:lnSpc>
            </a:pPr>
            <a:r>
              <a:rPr lang="en-US" sz="1500" b="1" dirty="0" smtClean="0">
                <a:solidFill>
                  <a:srgbClr val="36805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J2</a:t>
            </a:r>
            <a:r>
              <a:rPr lang="en-US" sz="1500" b="1" dirty="0">
                <a:solidFill>
                  <a:srgbClr val="36805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Testimonials/Case Studies (If applicable</a:t>
            </a:r>
            <a:r>
              <a:rPr lang="en-US" sz="1500" dirty="0" smtClean="0"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</a:p>
          <a:p>
            <a:pPr>
              <a:lnSpc>
                <a:spcPct val="225000"/>
              </a:lnSpc>
            </a:pPr>
            <a:r>
              <a:rPr lang="en-US" sz="1500" b="1" dirty="0" smtClean="0">
                <a:solidFill>
                  <a:srgbClr val="36805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J3</a:t>
            </a:r>
            <a:r>
              <a:rPr lang="en-US" sz="1500" b="1" dirty="0">
                <a:solidFill>
                  <a:srgbClr val="36805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Any other links </a:t>
            </a:r>
            <a:endParaRPr sz="15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3091" y="222228"/>
            <a:ext cx="4547509" cy="363468"/>
            <a:chOff x="253091" y="222228"/>
            <a:chExt cx="4547509" cy="363468"/>
          </a:xfrm>
        </p:grpSpPr>
        <p:sp>
          <p:nvSpPr>
            <p:cNvPr id="14" name="Google Shape;111;p2"/>
            <p:cNvSpPr txBox="1"/>
            <p:nvPr/>
          </p:nvSpPr>
          <p:spPr>
            <a:xfrm>
              <a:off x="253091" y="222228"/>
              <a:ext cx="4547509" cy="315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SzPts val="1800"/>
              </a:pPr>
              <a:r>
                <a:rPr lang="en-US" sz="1600" b="1" dirty="0">
                  <a:solidFill>
                    <a:srgbClr val="006A78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Section I: Learnings and Challenges</a:t>
              </a:r>
              <a:endParaRPr sz="1600" dirty="0">
                <a:solidFill>
                  <a:srgbClr val="006A78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31674" y="551407"/>
              <a:ext cx="279797" cy="34289"/>
            </a:xfrm>
            <a:prstGeom prst="roundRect">
              <a:avLst>
                <a:gd name="adj" fmla="val 50000"/>
              </a:avLst>
            </a:prstGeom>
            <a:solidFill>
              <a:srgbClr val="A5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88"/>
            </a:p>
          </p:txBody>
        </p:sp>
      </p:grpSp>
      <p:sp>
        <p:nvSpPr>
          <p:cNvPr id="16" name="Google Shape;92;p1"/>
          <p:cNvSpPr/>
          <p:nvPr/>
        </p:nvSpPr>
        <p:spPr>
          <a:xfrm>
            <a:off x="481" y="4995951"/>
            <a:ext cx="9143518" cy="147548"/>
          </a:xfrm>
          <a:prstGeom prst="rect">
            <a:avLst/>
          </a:prstGeom>
          <a:gradFill flip="none" rotWithShape="1">
            <a:gsLst>
              <a:gs pos="0">
                <a:srgbClr val="13364D"/>
              </a:gs>
              <a:gs pos="100000">
                <a:srgbClr val="006A78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007" y="222228"/>
            <a:ext cx="872835" cy="292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5871" y="4169699"/>
            <a:ext cx="1578864" cy="8881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9" name="Google Shape;219;p14"/>
          <p:cNvGrpSpPr/>
          <p:nvPr/>
        </p:nvGrpSpPr>
        <p:grpSpPr>
          <a:xfrm>
            <a:off x="284012" y="4425595"/>
            <a:ext cx="5413771" cy="484718"/>
            <a:chOff x="772415" y="5812081"/>
            <a:chExt cx="7218361" cy="646290"/>
          </a:xfrm>
        </p:grpSpPr>
        <p:sp>
          <p:nvSpPr>
            <p:cNvPr id="220" name="Google Shape;220;p14"/>
            <p:cNvSpPr txBox="1"/>
            <p:nvPr/>
          </p:nvSpPr>
          <p:spPr>
            <a:xfrm>
              <a:off x="1033905" y="5812081"/>
              <a:ext cx="6956871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lnSpc>
                  <a:spcPct val="120000"/>
                </a:lnSpc>
                <a:buSzPts val="1400"/>
              </a:pPr>
              <a:r>
                <a:rPr lang="en-IN" b="1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CORPORATE OFFICE:</a:t>
              </a:r>
              <a:r>
                <a:rPr lang="en-IN" sz="1200" b="1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IN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A 404-405, SWATI TRINITY, APPLEWOODS TOWNSHIP, </a:t>
              </a:r>
              <a:endParaRPr dirty="0"/>
            </a:p>
            <a:p>
              <a:pPr>
                <a:lnSpc>
                  <a:spcPct val="120000"/>
                </a:lnSpc>
                <a:buSzPts val="1400"/>
              </a:pPr>
              <a:r>
                <a:rPr lang="en-IN" dirty="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SP RING ROAD, NEAR SHANTIPURA, AHMEDABAD, GUJARAT 380058</a:t>
              </a:r>
              <a:endParaRPr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221" name="Google Shape;221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72415" y="5893361"/>
              <a:ext cx="245221" cy="33883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549200" y="-2565082"/>
            <a:ext cx="4045599" cy="9144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31489" y="1745308"/>
            <a:ext cx="2081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SzPts val="5400"/>
            </a:pPr>
            <a:r>
              <a:rPr lang="en-IN" sz="2800" b="1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11471" y="890381"/>
            <a:ext cx="6512152" cy="389890"/>
          </a:xfrm>
          <a:prstGeom prst="rect">
            <a:avLst/>
          </a:prstGeom>
          <a:solidFill>
            <a:srgbClr val="F2F6F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11471" y="1406848"/>
            <a:ext cx="6512152" cy="389890"/>
          </a:xfrm>
          <a:prstGeom prst="rect">
            <a:avLst/>
          </a:prstGeom>
          <a:solidFill>
            <a:srgbClr val="F2F6F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11471" y="1923315"/>
            <a:ext cx="6512152" cy="389890"/>
          </a:xfrm>
          <a:prstGeom prst="rect">
            <a:avLst/>
          </a:prstGeom>
          <a:solidFill>
            <a:srgbClr val="F2F6F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11471" y="2439782"/>
            <a:ext cx="6512152" cy="389890"/>
          </a:xfrm>
          <a:prstGeom prst="rect">
            <a:avLst/>
          </a:prstGeom>
          <a:solidFill>
            <a:srgbClr val="F2F6F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11471" y="2956249"/>
            <a:ext cx="6512152" cy="389890"/>
          </a:xfrm>
          <a:prstGeom prst="rect">
            <a:avLst/>
          </a:prstGeom>
          <a:solidFill>
            <a:srgbClr val="F2F6F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11471" y="3472716"/>
            <a:ext cx="6512152" cy="389890"/>
          </a:xfrm>
          <a:prstGeom prst="rect">
            <a:avLst/>
          </a:prstGeom>
          <a:solidFill>
            <a:srgbClr val="F2F6F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11471" y="3989181"/>
            <a:ext cx="6512152" cy="389890"/>
          </a:xfrm>
          <a:prstGeom prst="rect">
            <a:avLst/>
          </a:prstGeom>
          <a:solidFill>
            <a:srgbClr val="F2F6F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Google Shape;106;p2"/>
          <p:cNvSpPr txBox="1"/>
          <p:nvPr/>
        </p:nvSpPr>
        <p:spPr>
          <a:xfrm>
            <a:off x="730846" y="744325"/>
            <a:ext cx="5370427" cy="370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225000"/>
              </a:lnSpc>
            </a:pPr>
            <a:r>
              <a:rPr lang="en-IN" sz="1500" b="1" dirty="0">
                <a:solidFill>
                  <a:srgbClr val="36805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A1</a:t>
            </a:r>
            <a:r>
              <a:rPr lang="en-IN" sz="1500" b="1" dirty="0" smtClean="0">
                <a:solidFill>
                  <a:srgbClr val="36805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n-IN" sz="1500" dirty="0" smtClean="0">
                <a:latin typeface="Poppins" panose="00000500000000000000" pitchFamily="2" charset="0"/>
                <a:cs typeface="Poppins" panose="00000500000000000000" pitchFamily="2" charset="0"/>
              </a:rPr>
              <a:t>Category/Sub-Category </a:t>
            </a:r>
            <a:r>
              <a:rPr lang="en-IN" sz="1500" dirty="0">
                <a:latin typeface="Poppins" panose="00000500000000000000" pitchFamily="2" charset="0"/>
                <a:cs typeface="Poppins" panose="00000500000000000000" pitchFamily="2" charset="0"/>
              </a:rPr>
              <a:t>Applied for</a:t>
            </a:r>
            <a:endParaRPr sz="15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225000"/>
              </a:lnSpc>
            </a:pPr>
            <a:r>
              <a:rPr lang="en-IN" sz="1500" b="1" dirty="0">
                <a:solidFill>
                  <a:srgbClr val="36805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A2. </a:t>
            </a:r>
            <a:r>
              <a:rPr lang="en-IN" sz="1500" dirty="0">
                <a:latin typeface="Poppins" panose="00000500000000000000" pitchFamily="2" charset="0"/>
                <a:cs typeface="Poppins" panose="00000500000000000000" pitchFamily="2" charset="0"/>
              </a:rPr>
              <a:t>Name of the Applicant/Organisation </a:t>
            </a:r>
            <a:endParaRPr sz="15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225000"/>
              </a:lnSpc>
            </a:pPr>
            <a:r>
              <a:rPr lang="en-IN" sz="1500" b="1" dirty="0">
                <a:solidFill>
                  <a:srgbClr val="36805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A3. </a:t>
            </a:r>
            <a:r>
              <a:rPr lang="en-IN" sz="1500" dirty="0">
                <a:latin typeface="Poppins" panose="00000500000000000000" pitchFamily="2" charset="0"/>
                <a:cs typeface="Poppins" panose="00000500000000000000" pitchFamily="2" charset="0"/>
              </a:rPr>
              <a:t>Name of the Authorised person for the application</a:t>
            </a:r>
            <a:endParaRPr sz="15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225000"/>
              </a:lnSpc>
            </a:pPr>
            <a:r>
              <a:rPr lang="en-IN" sz="1500" b="1" dirty="0">
                <a:solidFill>
                  <a:srgbClr val="36805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A4. </a:t>
            </a:r>
            <a:r>
              <a:rPr lang="en-IN" sz="1500" dirty="0">
                <a:latin typeface="Poppins" panose="00000500000000000000" pitchFamily="2" charset="0"/>
                <a:cs typeface="Poppins" panose="00000500000000000000" pitchFamily="2" charset="0"/>
              </a:rPr>
              <a:t>Designation </a:t>
            </a:r>
            <a:endParaRPr sz="15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225000"/>
              </a:lnSpc>
            </a:pPr>
            <a:r>
              <a:rPr lang="en-IN" sz="1500" b="1" dirty="0">
                <a:solidFill>
                  <a:srgbClr val="36805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A5. </a:t>
            </a:r>
            <a:r>
              <a:rPr lang="en-IN" sz="1500" dirty="0">
                <a:latin typeface="Poppins" panose="00000500000000000000" pitchFamily="2" charset="0"/>
                <a:cs typeface="Poppins" panose="00000500000000000000" pitchFamily="2" charset="0"/>
              </a:rPr>
              <a:t>Email</a:t>
            </a:r>
            <a:endParaRPr sz="15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225000"/>
              </a:lnSpc>
            </a:pPr>
            <a:r>
              <a:rPr lang="en-IN" sz="1500" b="1" dirty="0">
                <a:solidFill>
                  <a:srgbClr val="36805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A6. </a:t>
            </a:r>
            <a:r>
              <a:rPr lang="en-IN" sz="1500" dirty="0">
                <a:latin typeface="Poppins" panose="00000500000000000000" pitchFamily="2" charset="0"/>
                <a:cs typeface="Poppins" panose="00000500000000000000" pitchFamily="2" charset="0"/>
              </a:rPr>
              <a:t>Contact Number</a:t>
            </a:r>
            <a:endParaRPr sz="15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225000"/>
              </a:lnSpc>
            </a:pPr>
            <a:r>
              <a:rPr lang="en-IN" sz="1500" b="1" dirty="0">
                <a:solidFill>
                  <a:srgbClr val="36805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A7. </a:t>
            </a:r>
            <a:r>
              <a:rPr lang="en-IN" sz="1500" dirty="0">
                <a:latin typeface="Poppins" panose="00000500000000000000" pitchFamily="2" charset="0"/>
                <a:cs typeface="Poppins" panose="00000500000000000000" pitchFamily="2" charset="0"/>
              </a:rPr>
              <a:t>Alternate Contact </a:t>
            </a:r>
            <a:r>
              <a:rPr lang="en-IN" sz="1500" dirty="0" smtClean="0">
                <a:latin typeface="Poppins" panose="00000500000000000000" pitchFamily="2" charset="0"/>
                <a:cs typeface="Poppins" panose="00000500000000000000" pitchFamily="2" charset="0"/>
              </a:rPr>
              <a:t>Number</a:t>
            </a:r>
            <a:endParaRPr sz="15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3091" y="222228"/>
            <a:ext cx="3236869" cy="363468"/>
            <a:chOff x="253091" y="222228"/>
            <a:chExt cx="3236869" cy="363468"/>
          </a:xfrm>
        </p:grpSpPr>
        <p:sp>
          <p:nvSpPr>
            <p:cNvPr id="10" name="Google Shape;111;p2"/>
            <p:cNvSpPr txBox="1"/>
            <p:nvPr/>
          </p:nvSpPr>
          <p:spPr>
            <a:xfrm>
              <a:off x="253091" y="222228"/>
              <a:ext cx="3236869" cy="315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SzPts val="1800"/>
              </a:pPr>
              <a:r>
                <a:rPr lang="en-IN" sz="1600" b="1" dirty="0">
                  <a:solidFill>
                    <a:srgbClr val="006A78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Section A: Applicant Overview</a:t>
              </a:r>
              <a:endParaRPr sz="1600" dirty="0">
                <a:solidFill>
                  <a:srgbClr val="006A78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31674" y="551407"/>
              <a:ext cx="279797" cy="34289"/>
            </a:xfrm>
            <a:prstGeom prst="roundRect">
              <a:avLst>
                <a:gd name="adj" fmla="val 50000"/>
              </a:avLst>
            </a:prstGeom>
            <a:solidFill>
              <a:srgbClr val="A5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88"/>
            </a:p>
          </p:txBody>
        </p:sp>
      </p:grpSp>
      <p:sp>
        <p:nvSpPr>
          <p:cNvPr id="12" name="Google Shape;92;p1"/>
          <p:cNvSpPr/>
          <p:nvPr/>
        </p:nvSpPr>
        <p:spPr>
          <a:xfrm>
            <a:off x="481" y="4995951"/>
            <a:ext cx="9143518" cy="147548"/>
          </a:xfrm>
          <a:prstGeom prst="rect">
            <a:avLst/>
          </a:prstGeom>
          <a:gradFill flip="none" rotWithShape="1">
            <a:gsLst>
              <a:gs pos="0">
                <a:srgbClr val="13364D"/>
              </a:gs>
              <a:gs pos="100000">
                <a:srgbClr val="006A78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007" y="222228"/>
            <a:ext cx="872835" cy="292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11471" y="890381"/>
            <a:ext cx="6512152" cy="389890"/>
          </a:xfrm>
          <a:prstGeom prst="rect">
            <a:avLst/>
          </a:prstGeom>
          <a:solidFill>
            <a:srgbClr val="F2F6F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11471" y="1406848"/>
            <a:ext cx="6512152" cy="389890"/>
          </a:xfrm>
          <a:prstGeom prst="rect">
            <a:avLst/>
          </a:prstGeom>
          <a:solidFill>
            <a:srgbClr val="F2F6F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Google Shape;106;p2"/>
          <p:cNvSpPr txBox="1"/>
          <p:nvPr/>
        </p:nvSpPr>
        <p:spPr>
          <a:xfrm>
            <a:off x="730846" y="744325"/>
            <a:ext cx="5370427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225000"/>
              </a:lnSpc>
            </a:pPr>
            <a:r>
              <a:rPr lang="en-US" sz="1500" b="1" dirty="0" smtClean="0">
                <a:solidFill>
                  <a:srgbClr val="36805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B1</a:t>
            </a:r>
            <a:r>
              <a:rPr lang="en-US" sz="1500" b="1" dirty="0">
                <a:solidFill>
                  <a:srgbClr val="36805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Project/Application/Solution Title</a:t>
            </a:r>
          </a:p>
          <a:p>
            <a:pPr>
              <a:lnSpc>
                <a:spcPct val="225000"/>
              </a:lnSpc>
            </a:pPr>
            <a:r>
              <a:rPr lang="en-US" sz="1500" b="1" dirty="0">
                <a:solidFill>
                  <a:srgbClr val="36805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B2. </a:t>
            </a: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Brief Description of the Application</a:t>
            </a:r>
            <a:endParaRPr sz="15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53091" y="222228"/>
            <a:ext cx="4595134" cy="363468"/>
            <a:chOff x="253091" y="222228"/>
            <a:chExt cx="4595134" cy="363468"/>
          </a:xfrm>
        </p:grpSpPr>
        <p:sp>
          <p:nvSpPr>
            <p:cNvPr id="26" name="Google Shape;111;p2"/>
            <p:cNvSpPr txBox="1"/>
            <p:nvPr/>
          </p:nvSpPr>
          <p:spPr>
            <a:xfrm>
              <a:off x="253091" y="222228"/>
              <a:ext cx="4595134" cy="315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SzPts val="1800"/>
              </a:pPr>
              <a:r>
                <a:rPr lang="en-IN" sz="1600" b="1" dirty="0">
                  <a:solidFill>
                    <a:srgbClr val="006A78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Section B: Project/Application Overview</a:t>
              </a:r>
              <a:endParaRPr sz="1600" dirty="0">
                <a:solidFill>
                  <a:srgbClr val="006A78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31674" y="551407"/>
              <a:ext cx="279797" cy="34289"/>
            </a:xfrm>
            <a:prstGeom prst="roundRect">
              <a:avLst>
                <a:gd name="adj" fmla="val 50000"/>
              </a:avLst>
            </a:prstGeom>
            <a:solidFill>
              <a:srgbClr val="A5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88"/>
            </a:p>
          </p:txBody>
        </p:sp>
      </p:grpSp>
      <p:sp>
        <p:nvSpPr>
          <p:cNvPr id="28" name="Google Shape;92;p1"/>
          <p:cNvSpPr/>
          <p:nvPr/>
        </p:nvSpPr>
        <p:spPr>
          <a:xfrm>
            <a:off x="481" y="4995951"/>
            <a:ext cx="9143518" cy="147548"/>
          </a:xfrm>
          <a:prstGeom prst="rect">
            <a:avLst/>
          </a:prstGeom>
          <a:gradFill flip="none" rotWithShape="1">
            <a:gsLst>
              <a:gs pos="0">
                <a:srgbClr val="13364D"/>
              </a:gs>
              <a:gs pos="100000">
                <a:srgbClr val="006A78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007" y="222228"/>
            <a:ext cx="872835" cy="292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11471" y="890381"/>
            <a:ext cx="6512152" cy="389890"/>
          </a:xfrm>
          <a:prstGeom prst="rect">
            <a:avLst/>
          </a:prstGeom>
          <a:solidFill>
            <a:srgbClr val="F2F6F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11471" y="1406848"/>
            <a:ext cx="6512152" cy="389890"/>
          </a:xfrm>
          <a:prstGeom prst="rect">
            <a:avLst/>
          </a:prstGeom>
          <a:solidFill>
            <a:srgbClr val="F2F6F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11471" y="1923315"/>
            <a:ext cx="6512152" cy="389890"/>
          </a:xfrm>
          <a:prstGeom prst="rect">
            <a:avLst/>
          </a:prstGeom>
          <a:solidFill>
            <a:srgbClr val="F2F6F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11471" y="2439782"/>
            <a:ext cx="6512152" cy="389890"/>
          </a:xfrm>
          <a:prstGeom prst="rect">
            <a:avLst/>
          </a:prstGeom>
          <a:solidFill>
            <a:srgbClr val="F2F6F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Google Shape;106;p2"/>
          <p:cNvSpPr txBox="1"/>
          <p:nvPr/>
        </p:nvSpPr>
        <p:spPr>
          <a:xfrm>
            <a:off x="730846" y="744325"/>
            <a:ext cx="5370427" cy="214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225000"/>
              </a:lnSpc>
            </a:pPr>
            <a:r>
              <a:rPr lang="en-US" sz="1500" b="1" dirty="0" smtClean="0">
                <a:solidFill>
                  <a:srgbClr val="36805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C1</a:t>
            </a:r>
            <a:r>
              <a:rPr lang="en-US" sz="1500" b="1" dirty="0">
                <a:solidFill>
                  <a:srgbClr val="36805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Primary Objectives</a:t>
            </a:r>
          </a:p>
          <a:p>
            <a:pPr>
              <a:lnSpc>
                <a:spcPct val="225000"/>
              </a:lnSpc>
            </a:pPr>
            <a:r>
              <a:rPr lang="en-US" sz="1500" b="1" dirty="0">
                <a:solidFill>
                  <a:srgbClr val="36805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C2. </a:t>
            </a: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Relevance/need </a:t>
            </a:r>
          </a:p>
          <a:p>
            <a:pPr>
              <a:lnSpc>
                <a:spcPct val="225000"/>
              </a:lnSpc>
            </a:pPr>
            <a:r>
              <a:rPr lang="en-US" sz="1500" b="1" dirty="0">
                <a:solidFill>
                  <a:srgbClr val="36805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C3. </a:t>
            </a: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Key Goals</a:t>
            </a:r>
          </a:p>
          <a:p>
            <a:pPr>
              <a:lnSpc>
                <a:spcPct val="225000"/>
              </a:lnSpc>
            </a:pPr>
            <a:r>
              <a:rPr lang="en-US" sz="1500" b="1" dirty="0">
                <a:solidFill>
                  <a:srgbClr val="36805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C4. </a:t>
            </a: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Expected Outcomes</a:t>
            </a:r>
            <a:endParaRPr sz="15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53091" y="222228"/>
            <a:ext cx="3671209" cy="363468"/>
            <a:chOff x="253091" y="222228"/>
            <a:chExt cx="3671209" cy="363468"/>
          </a:xfrm>
        </p:grpSpPr>
        <p:sp>
          <p:nvSpPr>
            <p:cNvPr id="18" name="Google Shape;111;p2"/>
            <p:cNvSpPr txBox="1"/>
            <p:nvPr/>
          </p:nvSpPr>
          <p:spPr>
            <a:xfrm>
              <a:off x="253091" y="222228"/>
              <a:ext cx="3671209" cy="315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SzPts val="1800"/>
              </a:pPr>
              <a:r>
                <a:rPr lang="en-US" sz="1600" b="1" dirty="0">
                  <a:solidFill>
                    <a:srgbClr val="006A78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Section C: Objectives and Goals</a:t>
              </a:r>
              <a:endParaRPr sz="1600" dirty="0">
                <a:solidFill>
                  <a:srgbClr val="006A78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31674" y="551407"/>
              <a:ext cx="279797" cy="34289"/>
            </a:xfrm>
            <a:prstGeom prst="roundRect">
              <a:avLst>
                <a:gd name="adj" fmla="val 50000"/>
              </a:avLst>
            </a:prstGeom>
            <a:solidFill>
              <a:srgbClr val="A5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88"/>
            </a:p>
          </p:txBody>
        </p:sp>
      </p:grpSp>
      <p:sp>
        <p:nvSpPr>
          <p:cNvPr id="20" name="Google Shape;92;p1"/>
          <p:cNvSpPr/>
          <p:nvPr/>
        </p:nvSpPr>
        <p:spPr>
          <a:xfrm>
            <a:off x="481" y="4995951"/>
            <a:ext cx="9143518" cy="147548"/>
          </a:xfrm>
          <a:prstGeom prst="rect">
            <a:avLst/>
          </a:prstGeom>
          <a:gradFill flip="none" rotWithShape="1">
            <a:gsLst>
              <a:gs pos="0">
                <a:srgbClr val="13364D"/>
              </a:gs>
              <a:gs pos="100000">
                <a:srgbClr val="006A78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007" y="222228"/>
            <a:ext cx="872835" cy="292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11471" y="890381"/>
            <a:ext cx="6512152" cy="389890"/>
          </a:xfrm>
          <a:prstGeom prst="rect">
            <a:avLst/>
          </a:prstGeom>
          <a:solidFill>
            <a:srgbClr val="F2F6F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11471" y="1406848"/>
            <a:ext cx="6512152" cy="389890"/>
          </a:xfrm>
          <a:prstGeom prst="rect">
            <a:avLst/>
          </a:prstGeom>
          <a:solidFill>
            <a:srgbClr val="F2F6F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11471" y="1923315"/>
            <a:ext cx="6512152" cy="389890"/>
          </a:xfrm>
          <a:prstGeom prst="rect">
            <a:avLst/>
          </a:prstGeom>
          <a:solidFill>
            <a:srgbClr val="F2F6F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Google Shape;106;p2"/>
          <p:cNvSpPr txBox="1"/>
          <p:nvPr/>
        </p:nvSpPr>
        <p:spPr>
          <a:xfrm>
            <a:off x="730846" y="744325"/>
            <a:ext cx="5370427" cy="162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225000"/>
              </a:lnSpc>
            </a:pPr>
            <a:r>
              <a:rPr lang="en-US" sz="1500" b="1" dirty="0" smtClean="0">
                <a:solidFill>
                  <a:srgbClr val="36805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D1</a:t>
            </a:r>
            <a:r>
              <a:rPr lang="en-US" sz="1500" b="1" dirty="0">
                <a:solidFill>
                  <a:srgbClr val="36805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Background </a:t>
            </a:r>
            <a:r>
              <a:rPr lang="en-US" sz="1500" i="1" dirty="0">
                <a:latin typeface="Poppins" panose="00000500000000000000" pitchFamily="2" charset="0"/>
                <a:cs typeface="Poppins" panose="00000500000000000000" pitchFamily="2" charset="0"/>
              </a:rPr>
              <a:t>(Context and need for the project)</a:t>
            </a:r>
          </a:p>
          <a:p>
            <a:pPr>
              <a:lnSpc>
                <a:spcPct val="225000"/>
              </a:lnSpc>
            </a:pPr>
            <a:r>
              <a:rPr lang="en-US" sz="1500" b="1" dirty="0">
                <a:solidFill>
                  <a:srgbClr val="36805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D2. </a:t>
            </a: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Target Audience/Beneficiaries</a:t>
            </a:r>
          </a:p>
          <a:p>
            <a:pPr>
              <a:lnSpc>
                <a:spcPct val="225000"/>
              </a:lnSpc>
            </a:pPr>
            <a:r>
              <a:rPr lang="en-US" sz="1500" b="1" dirty="0">
                <a:solidFill>
                  <a:srgbClr val="36805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D3. </a:t>
            </a: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Geographical Location</a:t>
            </a:r>
            <a:endParaRPr sz="15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3091" y="222228"/>
            <a:ext cx="3671209" cy="363468"/>
            <a:chOff x="253091" y="222228"/>
            <a:chExt cx="3671209" cy="363468"/>
          </a:xfrm>
        </p:grpSpPr>
        <p:sp>
          <p:nvSpPr>
            <p:cNvPr id="15" name="Google Shape;111;p2"/>
            <p:cNvSpPr txBox="1"/>
            <p:nvPr/>
          </p:nvSpPr>
          <p:spPr>
            <a:xfrm>
              <a:off x="253091" y="222228"/>
              <a:ext cx="3671209" cy="315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SzPts val="1800"/>
              </a:pPr>
              <a:r>
                <a:rPr lang="en-US" sz="1600" b="1" dirty="0">
                  <a:solidFill>
                    <a:srgbClr val="006A78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Section D: Application Details</a:t>
              </a:r>
              <a:endParaRPr sz="1600" dirty="0">
                <a:solidFill>
                  <a:srgbClr val="006A78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31674" y="551407"/>
              <a:ext cx="279797" cy="34289"/>
            </a:xfrm>
            <a:prstGeom prst="roundRect">
              <a:avLst>
                <a:gd name="adj" fmla="val 50000"/>
              </a:avLst>
            </a:prstGeom>
            <a:solidFill>
              <a:srgbClr val="A5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88"/>
            </a:p>
          </p:txBody>
        </p:sp>
      </p:grpSp>
      <p:sp>
        <p:nvSpPr>
          <p:cNvPr id="17" name="Google Shape;92;p1"/>
          <p:cNvSpPr/>
          <p:nvPr/>
        </p:nvSpPr>
        <p:spPr>
          <a:xfrm>
            <a:off x="481" y="4995951"/>
            <a:ext cx="9143518" cy="147548"/>
          </a:xfrm>
          <a:prstGeom prst="rect">
            <a:avLst/>
          </a:prstGeom>
          <a:gradFill flip="none" rotWithShape="1">
            <a:gsLst>
              <a:gs pos="0">
                <a:srgbClr val="13364D"/>
              </a:gs>
              <a:gs pos="100000">
                <a:srgbClr val="006A78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007" y="222228"/>
            <a:ext cx="872835" cy="292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11471" y="890381"/>
            <a:ext cx="6512152" cy="389890"/>
          </a:xfrm>
          <a:prstGeom prst="rect">
            <a:avLst/>
          </a:prstGeom>
          <a:solidFill>
            <a:srgbClr val="F2F6F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11471" y="1406848"/>
            <a:ext cx="6512152" cy="389890"/>
          </a:xfrm>
          <a:prstGeom prst="rect">
            <a:avLst/>
          </a:prstGeom>
          <a:solidFill>
            <a:srgbClr val="F2F6F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11471" y="1923315"/>
            <a:ext cx="6512152" cy="389890"/>
          </a:xfrm>
          <a:prstGeom prst="rect">
            <a:avLst/>
          </a:prstGeom>
          <a:solidFill>
            <a:srgbClr val="F2F6F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Google Shape;106;p2"/>
          <p:cNvSpPr txBox="1"/>
          <p:nvPr/>
        </p:nvSpPr>
        <p:spPr>
          <a:xfrm>
            <a:off x="730846" y="744325"/>
            <a:ext cx="5370427" cy="162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225000"/>
              </a:lnSpc>
            </a:pPr>
            <a:r>
              <a:rPr lang="en-US" sz="1500" b="1" dirty="0" smtClean="0">
                <a:solidFill>
                  <a:srgbClr val="36805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E1</a:t>
            </a:r>
            <a:r>
              <a:rPr lang="en-US" sz="1500" b="1" dirty="0">
                <a:solidFill>
                  <a:srgbClr val="36805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Total </a:t>
            </a:r>
            <a:r>
              <a:rPr lang="en-US" sz="1500" dirty="0" smtClean="0">
                <a:latin typeface="Poppins" panose="00000500000000000000" pitchFamily="2" charset="0"/>
                <a:cs typeface="Poppins" panose="00000500000000000000" pitchFamily="2" charset="0"/>
              </a:rPr>
              <a:t>Budget (</a:t>
            </a: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Cr.)</a:t>
            </a:r>
          </a:p>
          <a:p>
            <a:pPr>
              <a:lnSpc>
                <a:spcPct val="225000"/>
              </a:lnSpc>
            </a:pPr>
            <a:r>
              <a:rPr lang="en-US" sz="1500" b="1" dirty="0">
                <a:solidFill>
                  <a:srgbClr val="36805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E2. </a:t>
            </a: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Funding Sources</a:t>
            </a:r>
          </a:p>
          <a:p>
            <a:pPr>
              <a:lnSpc>
                <a:spcPct val="225000"/>
              </a:lnSpc>
            </a:pPr>
            <a:r>
              <a:rPr lang="en-US" sz="1500" b="1" dirty="0">
                <a:solidFill>
                  <a:srgbClr val="36805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E3. </a:t>
            </a: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Resource Allocation </a:t>
            </a:r>
            <a:r>
              <a:rPr lang="en-US" sz="1500" i="1" dirty="0">
                <a:latin typeface="Poppins" panose="00000500000000000000" pitchFamily="2" charset="0"/>
                <a:cs typeface="Poppins" panose="00000500000000000000" pitchFamily="2" charset="0"/>
              </a:rPr>
              <a:t>(Breakdown of major expenses)</a:t>
            </a:r>
            <a:endParaRPr sz="1500" i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3091" y="222228"/>
            <a:ext cx="4547509" cy="363468"/>
            <a:chOff x="253091" y="222228"/>
            <a:chExt cx="4547509" cy="363468"/>
          </a:xfrm>
        </p:grpSpPr>
        <p:sp>
          <p:nvSpPr>
            <p:cNvPr id="14" name="Google Shape;111;p2"/>
            <p:cNvSpPr txBox="1"/>
            <p:nvPr/>
          </p:nvSpPr>
          <p:spPr>
            <a:xfrm>
              <a:off x="253091" y="222228"/>
              <a:ext cx="4547509" cy="315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SzPts val="1800"/>
              </a:pPr>
              <a:r>
                <a:rPr lang="en-US" sz="1600" b="1" dirty="0">
                  <a:solidFill>
                    <a:srgbClr val="006A78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Section E: Budget and Resource Allocation</a:t>
              </a:r>
              <a:endParaRPr sz="1600" dirty="0">
                <a:solidFill>
                  <a:srgbClr val="006A78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31674" y="551407"/>
              <a:ext cx="279797" cy="34289"/>
            </a:xfrm>
            <a:prstGeom prst="roundRect">
              <a:avLst>
                <a:gd name="adj" fmla="val 50000"/>
              </a:avLst>
            </a:prstGeom>
            <a:solidFill>
              <a:srgbClr val="A5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88"/>
            </a:p>
          </p:txBody>
        </p:sp>
      </p:grpSp>
      <p:sp>
        <p:nvSpPr>
          <p:cNvPr id="16" name="Google Shape;92;p1"/>
          <p:cNvSpPr/>
          <p:nvPr/>
        </p:nvSpPr>
        <p:spPr>
          <a:xfrm>
            <a:off x="481" y="4995951"/>
            <a:ext cx="9143518" cy="147548"/>
          </a:xfrm>
          <a:prstGeom prst="rect">
            <a:avLst/>
          </a:prstGeom>
          <a:gradFill flip="none" rotWithShape="1">
            <a:gsLst>
              <a:gs pos="0">
                <a:srgbClr val="13364D"/>
              </a:gs>
              <a:gs pos="100000">
                <a:srgbClr val="006A78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007" y="222228"/>
            <a:ext cx="872835" cy="292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11471" y="890381"/>
            <a:ext cx="6512152" cy="389890"/>
          </a:xfrm>
          <a:prstGeom prst="rect">
            <a:avLst/>
          </a:prstGeom>
          <a:solidFill>
            <a:srgbClr val="F2F6F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11471" y="1406848"/>
            <a:ext cx="6512152" cy="389890"/>
          </a:xfrm>
          <a:prstGeom prst="rect">
            <a:avLst/>
          </a:prstGeom>
          <a:solidFill>
            <a:srgbClr val="F2F6F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11471" y="1923315"/>
            <a:ext cx="6512152" cy="389890"/>
          </a:xfrm>
          <a:prstGeom prst="rect">
            <a:avLst/>
          </a:prstGeom>
          <a:solidFill>
            <a:srgbClr val="F2F6F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11471" y="2439782"/>
            <a:ext cx="6512152" cy="389890"/>
          </a:xfrm>
          <a:prstGeom prst="rect">
            <a:avLst/>
          </a:prstGeom>
          <a:solidFill>
            <a:srgbClr val="F2F6F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Google Shape;106;p2"/>
          <p:cNvSpPr txBox="1"/>
          <p:nvPr/>
        </p:nvSpPr>
        <p:spPr>
          <a:xfrm>
            <a:off x="730846" y="744325"/>
            <a:ext cx="6038254" cy="214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225000"/>
              </a:lnSpc>
            </a:pPr>
            <a:r>
              <a:rPr lang="en-US" sz="1500" b="1" dirty="0" smtClean="0">
                <a:solidFill>
                  <a:srgbClr val="36805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F1</a:t>
            </a:r>
            <a:r>
              <a:rPr lang="en-US" sz="1500" b="1" dirty="0">
                <a:solidFill>
                  <a:srgbClr val="36805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Project Phases</a:t>
            </a:r>
          </a:p>
          <a:p>
            <a:pPr>
              <a:lnSpc>
                <a:spcPct val="225000"/>
              </a:lnSpc>
            </a:pPr>
            <a:r>
              <a:rPr lang="en-US" sz="1500" b="1" dirty="0">
                <a:solidFill>
                  <a:srgbClr val="36805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F2. </a:t>
            </a: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Timeline </a:t>
            </a:r>
            <a:r>
              <a:rPr lang="en-US" sz="1500" i="1" dirty="0">
                <a:latin typeface="Poppins" panose="00000500000000000000" pitchFamily="2" charset="0"/>
                <a:cs typeface="Poppins" panose="00000500000000000000" pitchFamily="2" charset="0"/>
              </a:rPr>
              <a:t>(Start and end dates, milestones)</a:t>
            </a:r>
          </a:p>
          <a:p>
            <a:pPr>
              <a:lnSpc>
                <a:spcPct val="225000"/>
              </a:lnSpc>
            </a:pPr>
            <a:r>
              <a:rPr lang="en-US" sz="1500" b="1" dirty="0">
                <a:solidFill>
                  <a:srgbClr val="36805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F3. </a:t>
            </a: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Key Activities</a:t>
            </a:r>
          </a:p>
          <a:p>
            <a:pPr>
              <a:lnSpc>
                <a:spcPct val="225000"/>
              </a:lnSpc>
            </a:pPr>
            <a:r>
              <a:rPr lang="en-US" sz="1500" b="1" dirty="0">
                <a:solidFill>
                  <a:srgbClr val="36805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F4. </a:t>
            </a: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Innovation and Unique methods or technologies used</a:t>
            </a:r>
            <a:endParaRPr sz="15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3091" y="222228"/>
            <a:ext cx="7354209" cy="363468"/>
            <a:chOff x="253091" y="222228"/>
            <a:chExt cx="7354209" cy="363468"/>
          </a:xfrm>
        </p:grpSpPr>
        <p:sp>
          <p:nvSpPr>
            <p:cNvPr id="15" name="Google Shape;111;p2"/>
            <p:cNvSpPr txBox="1"/>
            <p:nvPr/>
          </p:nvSpPr>
          <p:spPr>
            <a:xfrm>
              <a:off x="253091" y="222228"/>
              <a:ext cx="7354209" cy="315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SzPts val="1800"/>
              </a:pPr>
              <a:r>
                <a:rPr lang="en-US" sz="1600" b="1" dirty="0">
                  <a:solidFill>
                    <a:srgbClr val="006A78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Section F: Implementation and Demonstration of the Application</a:t>
              </a:r>
              <a:endParaRPr sz="1600" dirty="0">
                <a:solidFill>
                  <a:srgbClr val="006A78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31674" y="551407"/>
              <a:ext cx="279797" cy="34289"/>
            </a:xfrm>
            <a:prstGeom prst="roundRect">
              <a:avLst>
                <a:gd name="adj" fmla="val 50000"/>
              </a:avLst>
            </a:prstGeom>
            <a:solidFill>
              <a:srgbClr val="A5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88"/>
            </a:p>
          </p:txBody>
        </p:sp>
      </p:grpSp>
      <p:sp>
        <p:nvSpPr>
          <p:cNvPr id="17" name="Google Shape;92;p1"/>
          <p:cNvSpPr/>
          <p:nvPr/>
        </p:nvSpPr>
        <p:spPr>
          <a:xfrm>
            <a:off x="481" y="4995951"/>
            <a:ext cx="9143518" cy="147548"/>
          </a:xfrm>
          <a:prstGeom prst="rect">
            <a:avLst/>
          </a:prstGeom>
          <a:gradFill flip="none" rotWithShape="1">
            <a:gsLst>
              <a:gs pos="0">
                <a:srgbClr val="13364D"/>
              </a:gs>
              <a:gs pos="100000">
                <a:srgbClr val="006A78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007" y="222228"/>
            <a:ext cx="872835" cy="292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11470" y="890381"/>
            <a:ext cx="6995829" cy="389890"/>
          </a:xfrm>
          <a:prstGeom prst="rect">
            <a:avLst/>
          </a:prstGeom>
          <a:solidFill>
            <a:srgbClr val="F2F6F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Google Shape;106;p2"/>
          <p:cNvSpPr txBox="1"/>
          <p:nvPr/>
        </p:nvSpPr>
        <p:spPr>
          <a:xfrm>
            <a:off x="730846" y="744325"/>
            <a:ext cx="7803554" cy="58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225000"/>
              </a:lnSpc>
            </a:pPr>
            <a:r>
              <a:rPr lang="en-US" sz="1500" b="1" dirty="0" smtClean="0">
                <a:solidFill>
                  <a:srgbClr val="36805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G1</a:t>
            </a:r>
            <a:r>
              <a:rPr lang="en-US" sz="1500" b="1" dirty="0">
                <a:solidFill>
                  <a:srgbClr val="36805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Impact Matrix </a:t>
            </a:r>
            <a:r>
              <a:rPr lang="en-US" sz="1500" i="1" dirty="0">
                <a:latin typeface="Poppins" panose="00000500000000000000" pitchFamily="2" charset="0"/>
                <a:cs typeface="Poppins" panose="00000500000000000000" pitchFamily="2" charset="0"/>
              </a:rPr>
              <a:t>(Quantitative and qualitative measures of success</a:t>
            </a:r>
            <a:r>
              <a:rPr lang="en-US" sz="1500" i="1" dirty="0" smtClean="0"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  <a:endParaRPr sz="1500" i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3091" y="222228"/>
            <a:ext cx="4595134" cy="363468"/>
            <a:chOff x="253091" y="222228"/>
            <a:chExt cx="4595134" cy="363468"/>
          </a:xfrm>
        </p:grpSpPr>
        <p:sp>
          <p:nvSpPr>
            <p:cNvPr id="13" name="Google Shape;111;p2"/>
            <p:cNvSpPr txBox="1"/>
            <p:nvPr/>
          </p:nvSpPr>
          <p:spPr>
            <a:xfrm>
              <a:off x="253091" y="222228"/>
              <a:ext cx="4595134" cy="315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SzPts val="1800"/>
              </a:pPr>
              <a:r>
                <a:rPr lang="en-IN" sz="1600" b="1" dirty="0">
                  <a:solidFill>
                    <a:srgbClr val="006A78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Section G: Impact </a:t>
              </a:r>
              <a:endParaRPr sz="1600" dirty="0">
                <a:solidFill>
                  <a:srgbClr val="006A78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31674" y="551407"/>
              <a:ext cx="279797" cy="34289"/>
            </a:xfrm>
            <a:prstGeom prst="roundRect">
              <a:avLst>
                <a:gd name="adj" fmla="val 50000"/>
              </a:avLst>
            </a:prstGeom>
            <a:solidFill>
              <a:srgbClr val="A5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88"/>
            </a:p>
          </p:txBody>
        </p:sp>
      </p:grpSp>
      <p:sp>
        <p:nvSpPr>
          <p:cNvPr id="15" name="Google Shape;92;p1"/>
          <p:cNvSpPr/>
          <p:nvPr/>
        </p:nvSpPr>
        <p:spPr>
          <a:xfrm>
            <a:off x="481" y="4995951"/>
            <a:ext cx="9143518" cy="147548"/>
          </a:xfrm>
          <a:prstGeom prst="rect">
            <a:avLst/>
          </a:prstGeom>
          <a:gradFill flip="none" rotWithShape="1">
            <a:gsLst>
              <a:gs pos="0">
                <a:srgbClr val="13364D"/>
              </a:gs>
              <a:gs pos="100000">
                <a:srgbClr val="006A78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007" y="222228"/>
            <a:ext cx="872835" cy="292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11470" y="890380"/>
            <a:ext cx="7675280" cy="822317"/>
          </a:xfrm>
          <a:prstGeom prst="rect">
            <a:avLst/>
          </a:prstGeom>
          <a:solidFill>
            <a:srgbClr val="F2F6F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11470" y="1836439"/>
            <a:ext cx="7675280" cy="389890"/>
          </a:xfrm>
          <a:prstGeom prst="rect">
            <a:avLst/>
          </a:prstGeom>
          <a:solidFill>
            <a:srgbClr val="F2F6F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11470" y="2352906"/>
            <a:ext cx="7675280" cy="389890"/>
          </a:xfrm>
          <a:prstGeom prst="rect">
            <a:avLst/>
          </a:prstGeom>
          <a:solidFill>
            <a:srgbClr val="F2F6F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11470" y="2869373"/>
            <a:ext cx="7675280" cy="389890"/>
          </a:xfrm>
          <a:prstGeom prst="rect">
            <a:avLst/>
          </a:prstGeom>
          <a:solidFill>
            <a:srgbClr val="F2F6F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Google Shape;106;p2"/>
          <p:cNvSpPr txBox="1"/>
          <p:nvPr/>
        </p:nvSpPr>
        <p:spPr>
          <a:xfrm>
            <a:off x="730846" y="965446"/>
            <a:ext cx="7784504" cy="66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500" b="1" dirty="0" smtClean="0">
                <a:solidFill>
                  <a:srgbClr val="36805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H1. </a:t>
            </a: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Sustainability Plan </a:t>
            </a:r>
            <a:endParaRPr lang="en-US" sz="1500" dirty="0" smtClean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30000"/>
              </a:lnSpc>
            </a:pPr>
            <a:r>
              <a:rPr lang="en-US" sz="1500" dirty="0" smtClean="0">
                <a:latin typeface="Poppins" panose="00000500000000000000" pitchFamily="2" charset="0"/>
                <a:cs typeface="Poppins" panose="00000500000000000000" pitchFamily="2" charset="0"/>
              </a:rPr>
              <a:t>(</a:t>
            </a: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How the project/initiative/organisation/individual ensures long-term impact)</a:t>
            </a:r>
            <a:endParaRPr sz="15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3091" y="222228"/>
            <a:ext cx="7354209" cy="363468"/>
            <a:chOff x="253091" y="222228"/>
            <a:chExt cx="7354209" cy="363468"/>
          </a:xfrm>
        </p:grpSpPr>
        <p:sp>
          <p:nvSpPr>
            <p:cNvPr id="15" name="Google Shape;111;p2"/>
            <p:cNvSpPr txBox="1"/>
            <p:nvPr/>
          </p:nvSpPr>
          <p:spPr>
            <a:xfrm>
              <a:off x="253091" y="222228"/>
              <a:ext cx="7354209" cy="315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>
                <a:buSzPts val="1800"/>
              </a:pPr>
              <a:r>
                <a:rPr lang="en-US" sz="1600" b="1" dirty="0">
                  <a:solidFill>
                    <a:srgbClr val="006A78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Section H: Sustainability </a:t>
              </a:r>
              <a:endParaRPr sz="1600" dirty="0">
                <a:solidFill>
                  <a:srgbClr val="006A78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31674" y="551407"/>
              <a:ext cx="279797" cy="34289"/>
            </a:xfrm>
            <a:prstGeom prst="roundRect">
              <a:avLst>
                <a:gd name="adj" fmla="val 50000"/>
              </a:avLst>
            </a:prstGeom>
            <a:solidFill>
              <a:srgbClr val="A5C6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88"/>
            </a:p>
          </p:txBody>
        </p:sp>
      </p:grpSp>
      <p:sp>
        <p:nvSpPr>
          <p:cNvPr id="17" name="Google Shape;92;p1"/>
          <p:cNvSpPr/>
          <p:nvPr/>
        </p:nvSpPr>
        <p:spPr>
          <a:xfrm>
            <a:off x="481" y="4995951"/>
            <a:ext cx="9143518" cy="147548"/>
          </a:xfrm>
          <a:prstGeom prst="rect">
            <a:avLst/>
          </a:prstGeom>
          <a:gradFill flip="none" rotWithShape="1">
            <a:gsLst>
              <a:gs pos="0">
                <a:srgbClr val="13364D"/>
              </a:gs>
              <a:gs pos="100000">
                <a:srgbClr val="006A78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9007" y="222228"/>
            <a:ext cx="872835" cy="292899"/>
          </a:xfrm>
          <a:prstGeom prst="rect">
            <a:avLst/>
          </a:prstGeom>
        </p:spPr>
      </p:pic>
      <p:sp>
        <p:nvSpPr>
          <p:cNvPr id="19" name="Google Shape;106;p2"/>
          <p:cNvSpPr txBox="1"/>
          <p:nvPr/>
        </p:nvSpPr>
        <p:spPr>
          <a:xfrm>
            <a:off x="730846" y="1669313"/>
            <a:ext cx="7460654" cy="162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225000"/>
              </a:lnSpc>
            </a:pPr>
            <a:r>
              <a:rPr lang="en-US" sz="1500" b="1" dirty="0">
                <a:solidFill>
                  <a:srgbClr val="36805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H2. </a:t>
            </a: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Partnerships and Collaborations-Key Partners/Stakeholders</a:t>
            </a:r>
          </a:p>
          <a:p>
            <a:pPr>
              <a:lnSpc>
                <a:spcPct val="225000"/>
              </a:lnSpc>
            </a:pPr>
            <a:r>
              <a:rPr lang="en-US" sz="1500" b="1" dirty="0">
                <a:solidFill>
                  <a:srgbClr val="36805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H3. </a:t>
            </a: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Role of Each Partner</a:t>
            </a:r>
          </a:p>
          <a:p>
            <a:pPr>
              <a:lnSpc>
                <a:spcPct val="225000"/>
              </a:lnSpc>
            </a:pPr>
            <a:r>
              <a:rPr lang="en-US" sz="1500" b="1" dirty="0">
                <a:solidFill>
                  <a:srgbClr val="36805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H4. </a:t>
            </a:r>
            <a:r>
              <a:rPr lang="en-US" sz="1500" dirty="0">
                <a:latin typeface="Poppins" panose="00000500000000000000" pitchFamily="2" charset="0"/>
                <a:cs typeface="Poppins" panose="00000500000000000000" pitchFamily="2" charset="0"/>
              </a:rPr>
              <a:t>Collaborative Efforts</a:t>
            </a:r>
            <a:endParaRPr sz="15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291</Words>
  <Application>Microsoft Office PowerPoint</Application>
  <PresentationFormat>On-screen Show (16:9)</PresentationFormat>
  <Paragraphs>50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Poppins</vt:lpstr>
      <vt:lpstr>Arial</vt:lpstr>
      <vt:lpstr>Poppins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CSR BOX</dc:creator>
  <cp:lastModifiedBy>Microsoft account</cp:lastModifiedBy>
  <cp:revision>5</cp:revision>
  <dcterms:created xsi:type="dcterms:W3CDTF">2024-05-23T08:39:01Z</dcterms:created>
  <dcterms:modified xsi:type="dcterms:W3CDTF">2024-07-22T05:07:27Z</dcterms:modified>
</cp:coreProperties>
</file>